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89" r:id="rId6"/>
    <p:sldId id="290" r:id="rId7"/>
    <p:sldId id="279" r:id="rId8"/>
    <p:sldId id="278" r:id="rId9"/>
    <p:sldId id="280" r:id="rId10"/>
    <p:sldId id="281" r:id="rId11"/>
    <p:sldId id="282" r:id="rId12"/>
    <p:sldId id="283" r:id="rId13"/>
    <p:sldId id="284" r:id="rId14"/>
    <p:sldId id="269" r:id="rId15"/>
    <p:sldId id="272" r:id="rId16"/>
    <p:sldId id="258" r:id="rId17"/>
    <p:sldId id="257" r:id="rId18"/>
    <p:sldId id="260" r:id="rId19"/>
    <p:sldId id="261" r:id="rId20"/>
    <p:sldId id="262" r:id="rId21"/>
    <p:sldId id="259" r:id="rId22"/>
    <p:sldId id="263" r:id="rId23"/>
    <p:sldId id="264" r:id="rId24"/>
    <p:sldId id="271" r:id="rId25"/>
    <p:sldId id="265" r:id="rId26"/>
    <p:sldId id="266" r:id="rId27"/>
    <p:sldId id="267" r:id="rId28"/>
    <p:sldId id="292" r:id="rId29"/>
    <p:sldId id="273" r:id="rId30"/>
    <p:sldId id="270" r:id="rId31"/>
    <p:sldId id="274" r:id="rId32"/>
    <p:sldId id="286" r:id="rId33"/>
    <p:sldId id="287" r:id="rId34"/>
    <p:sldId id="288" r:id="rId35"/>
    <p:sldId id="291" r:id="rId36"/>
    <p:sldId id="275" r:id="rId37"/>
    <p:sldId id="276" r:id="rId38"/>
    <p:sldId id="277" r:id="rId39"/>
    <p:sldId id="293" r:id="rId40"/>
    <p:sldId id="295" r:id="rId41"/>
    <p:sldId id="296" r:id="rId42"/>
    <p:sldId id="297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035AF4-E049-4AA2-A172-8031A79A0EAF}" v="1" dt="2024-01-16T14:47:53.1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73" autoAdjust="0"/>
    <p:restoredTop sz="94660"/>
  </p:normalViewPr>
  <p:slideViewPr>
    <p:cSldViewPr snapToGrid="0">
      <p:cViewPr varScale="1">
        <p:scale>
          <a:sx n="97" d="100"/>
          <a:sy n="97" d="100"/>
        </p:scale>
        <p:origin x="76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ECE3F-64C0-4964-A9B5-8758460C3E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840B16-54A1-4085-BB99-EEA41ACC7D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F05947-713B-41CC-8D1F-91700C76A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23621-D27F-4F2E-9E31-C6EDD026D2DA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681FF-06D4-4C37-B8B8-C16836ECA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DBD0-F4DF-48A9-B18A-D1F4F39CB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905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5D4E1-C74D-4583-A5CF-7EF99CB5C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FE5986-FA14-40B3-8EAA-8AFAC4C534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048068-97A4-4FC9-BED9-9FD13C9AB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23621-D27F-4F2E-9E31-C6EDD026D2DA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AD01F8-6F75-48B2-A6E8-189932AD0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DBD0-F4DF-48A9-B18A-D1F4F39CB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400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7A733E-6A1C-4A20-ADB7-91DEF637A5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B7BA20-094E-4231-A4AE-319E2E0222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016919-D257-4A53-AFFA-CCA24AA10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23621-D27F-4F2E-9E31-C6EDD026D2DA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FDD50A-286F-40BE-8173-6DA1507F4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DBD0-F4DF-48A9-B18A-D1F4F39CB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925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59098-7E06-4356-911D-B758E3586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DD49D-C314-405A-BCD2-46C2C1E4E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1EDA2F-791A-4780-BCF2-798563999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23621-D27F-4F2E-9E31-C6EDD026D2DA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48E3F-3B11-4929-A00B-D827B88D3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DBD0-F4DF-48A9-B18A-D1F4F39CB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868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4F961-BCA3-4A66-8B46-08F1B5720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BC139D-BF38-4086-BCBC-33F4022D18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EC0313-BBCC-424F-85FA-EA50E9035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23621-D27F-4F2E-9E31-C6EDD026D2DA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69C266-5D69-45A3-9D46-8DBC5D062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DBD0-F4DF-48A9-B18A-D1F4F39CB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542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8E7C7-28A8-4A4B-A7DD-2A3BACBF9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20A88-9E9F-4851-B9F4-D846D01A65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79DABA-D12C-45C6-8135-4A0975A191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207A83-DFE4-4A1E-B9F9-8A37FB943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23621-D27F-4F2E-9E31-C6EDD026D2DA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EED253-B0D6-413C-B9E7-A120CDF5C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DBD0-F4DF-48A9-B18A-D1F4F39CB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881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4A951-06DF-44F2-A10E-70AA960B6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E84553-5101-4D0A-B0B2-D471843CB8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EF1EF9-9ED6-4625-A6E5-5227507FDE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FFC1F5-03A1-45EC-B4BC-7A36F43CBD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04D753-C102-4342-B132-52E3219C72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977143-5A53-4EE3-80B6-BD5A34BC5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23621-D27F-4F2E-9E31-C6EDD026D2DA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033B96-15FA-4DCF-B6F8-0C89E5DC9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DBD0-F4DF-48A9-B18A-D1F4F39CB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715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E2653-87ED-48B4-9E11-049AC8415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226F28-0F26-4520-9CB8-AC4DDDDD4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23621-D27F-4F2E-9E31-C6EDD026D2DA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4B5F01-D6AF-41A0-815B-73DC9E5F9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DBD0-F4DF-48A9-B18A-D1F4F39CB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63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D7FA97-8320-46B2-9733-411776136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23621-D27F-4F2E-9E31-C6EDD026D2DA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7DA54A-B7C0-479C-BE65-F0833555B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DBD0-F4DF-48A9-B18A-D1F4F39CB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19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EB5CE-D925-42F9-9E56-62C3B1026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03174-B0C8-4050-BC2A-58C4E3F6C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305A3B-5E14-4C22-9308-FDE58E2412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A782C7-AF01-4E3D-8E60-B59A7D5E3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23621-D27F-4F2E-9E31-C6EDD026D2DA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426E52-C697-4B64-885D-0F07EDA4B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DBD0-F4DF-48A9-B18A-D1F4F39CB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782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F6F76-3149-4F6A-96D6-E0F3747E2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01A57C-ABC7-431B-8388-D29BF73F66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C5D775-14A4-43A6-AE27-A695D0AF26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C27AA1-4846-40FD-B0E7-D62FD88EC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23621-D27F-4F2E-9E31-C6EDD026D2DA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9F3679-B8AA-45BA-9D2B-3B8F767F8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DBD0-F4DF-48A9-B18A-D1F4F39CB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489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7EC919-7F68-45A8-9A00-E98526DF2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99BF38-A9BC-4912-B6FF-4D666A9FF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4F4F84-B920-45E8-BC52-DC61997D13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23621-D27F-4F2E-9E31-C6EDD026D2DA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74B07C-0E5F-4059-9E85-399AC021A0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22869" y="63534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7DBD0-F4DF-48A9-B18A-D1F4F39CB9B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E21A12-362A-49DA-BF2E-369B0E9EDF4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830047" y="5848111"/>
            <a:ext cx="2254862" cy="919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068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forms.office.com/r/RhjviVyeT3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51666-BAC9-4D2D-A563-34215FB678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68026"/>
                </a:solidFill>
              </a:rPr>
              <a:t>Antimicrobial Stewardship</a:t>
            </a:r>
            <a:br>
              <a:rPr lang="en-US" b="1" dirty="0">
                <a:solidFill>
                  <a:srgbClr val="F68026"/>
                </a:solidFill>
              </a:rPr>
            </a:br>
            <a:r>
              <a:rPr lang="en-US" b="1" dirty="0">
                <a:solidFill>
                  <a:srgbClr val="F68026"/>
                </a:solidFill>
              </a:rPr>
              <a:t>Annual Update </a:t>
            </a:r>
            <a:endParaRPr lang="en-US" b="1">
              <a:solidFill>
                <a:srgbClr val="F68026"/>
              </a:solidFill>
              <a:cs typeface="Calibri Ligh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FB6089-2091-42CA-B5EF-10DA5BE2DD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Updated January 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A67FB5-94A9-4491-9970-44660559E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283" y="33524"/>
            <a:ext cx="4282533" cy="174923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F92814D-49ED-438D-8696-59DF0421050C}"/>
              </a:ext>
            </a:extLst>
          </p:cNvPr>
          <p:cNvSpPr/>
          <p:nvPr/>
        </p:nvSpPr>
        <p:spPr>
          <a:xfrm>
            <a:off x="9630561" y="5570290"/>
            <a:ext cx="2561439" cy="12247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D95AFE-F102-430F-9287-BC0AE77297AF}"/>
              </a:ext>
            </a:extLst>
          </p:cNvPr>
          <p:cNvSpPr txBox="1"/>
          <p:nvPr/>
        </p:nvSpPr>
        <p:spPr>
          <a:xfrm>
            <a:off x="2045861" y="5978916"/>
            <a:ext cx="8095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chemeClr val="accent1"/>
                </a:solidFill>
              </a:rPr>
              <a:t>DNV</a:t>
            </a:r>
            <a:r>
              <a:rPr lang="en-US" sz="1200" dirty="0">
                <a:solidFill>
                  <a:schemeClr val="accent1"/>
                </a:solidFill>
              </a:rPr>
              <a:t> </a:t>
            </a:r>
            <a:r>
              <a:rPr lang="en-US" sz="1200" dirty="0" err="1">
                <a:solidFill>
                  <a:schemeClr val="accent1"/>
                </a:solidFill>
              </a:rPr>
              <a:t>NIAHO</a:t>
            </a:r>
            <a:r>
              <a:rPr lang="en-US" sz="1200" dirty="0">
                <a:solidFill>
                  <a:schemeClr val="accent1"/>
                </a:solidFill>
              </a:rPr>
              <a:t> Revision 23-1-</a:t>
            </a:r>
            <a:r>
              <a:rPr lang="en-US" sz="1200" dirty="0" err="1">
                <a:solidFill>
                  <a:schemeClr val="accent1"/>
                </a:solidFill>
              </a:rPr>
              <a:t>IC.3.SR.3d</a:t>
            </a:r>
            <a:r>
              <a:rPr lang="en-US" sz="1200" dirty="0">
                <a:solidFill>
                  <a:schemeClr val="accent1"/>
                </a:solidFill>
              </a:rPr>
              <a:t>—The leader(s) of the antimicrobial stewardship program is responsible for: competency-based training and education of organization personnel and staff, including medical staff, and, as applicable, personnel providing contracting services, on the practical applications of antibiotic stewardship guidelines, policies, and procedures</a:t>
            </a:r>
          </a:p>
        </p:txBody>
      </p:sp>
    </p:spTree>
    <p:extLst>
      <p:ext uri="{BB962C8B-B14F-4D97-AF65-F5344CB8AC3E}">
        <p14:creationId xmlns:p14="http://schemas.microsoft.com/office/powerpoint/2010/main" val="33055838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70BDD-A35C-4D11-BFDD-FD8D946DE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BFD34A-4011-4D74-91FC-0AA3F96B1C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182880" indent="-182880">
              <a:lnSpc>
                <a:spcPct val="120000"/>
              </a:lnSpc>
              <a:spcBef>
                <a:spcPct val="20000"/>
              </a:spcBef>
              <a:buSzPct val="85000"/>
            </a:pPr>
            <a:r>
              <a:rPr lang="en-US" dirty="0"/>
              <a:t>Infectious Disease Rounds (Policy MCH-2112)</a:t>
            </a:r>
          </a:p>
          <a:p>
            <a:pPr marL="640080" lvl="1" indent="-182880">
              <a:lnSpc>
                <a:spcPct val="120000"/>
              </a:lnSpc>
              <a:spcBef>
                <a:spcPct val="20000"/>
              </a:spcBef>
              <a:buSzPct val="85000"/>
            </a:pPr>
            <a:r>
              <a:rPr lang="en-US" dirty="0"/>
              <a:t>Patients meeting criteria presented to ID physicians by pharmacists on Tuesdays, Wednesdays, and Thursdays</a:t>
            </a:r>
            <a:endParaRPr lang="en-US" dirty="0">
              <a:cs typeface="Calibri"/>
            </a:endParaRPr>
          </a:p>
          <a:p>
            <a:pPr marL="1097280" lvl="2" indent="-182880">
              <a:lnSpc>
                <a:spcPct val="120000"/>
              </a:lnSpc>
              <a:spcBef>
                <a:spcPct val="20000"/>
              </a:spcBef>
              <a:buSzPct val="85000"/>
            </a:pPr>
            <a:r>
              <a:rPr lang="en-US" dirty="0"/>
              <a:t>Criteria for presentation: Broad spectrum antibiotics &gt;72 hours, any antibiotics &gt;7 days, high-cost antibiotics, and non-formulary antibiotics</a:t>
            </a:r>
          </a:p>
          <a:p>
            <a:pPr marL="1097280" lvl="2" indent="-182880">
              <a:lnSpc>
                <a:spcPct val="120000"/>
              </a:lnSpc>
              <a:spcBef>
                <a:spcPct val="20000"/>
              </a:spcBef>
              <a:buSzPct val="85000"/>
            </a:pPr>
            <a:r>
              <a:rPr lang="en-US" dirty="0"/>
              <a:t>After discussion with ID physician, if there are any recommendations, the appropriate physician will be contacted, and a note will be written in the electronic medical record</a:t>
            </a:r>
          </a:p>
          <a:p>
            <a:pPr marL="1097280" lvl="2" indent="-182880">
              <a:lnSpc>
                <a:spcPct val="120000"/>
              </a:lnSpc>
              <a:spcBef>
                <a:spcPct val="20000"/>
              </a:spcBef>
              <a:buSzPct val="85000"/>
            </a:pPr>
            <a:r>
              <a:rPr lang="en-US" dirty="0"/>
              <a:t>These interventions are tracked as accepted/declined by antimicrobial stewardship program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004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6B810-2DE2-4E52-98B4-66955FEF4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MCH Antibiogram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BAEE2E-143F-494A-AA67-F74D00A631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427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401F9-BD17-4A11-967B-55ECC4CD2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Antibiogram Methodology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433C8-BD66-45BD-A3C3-DEFDEDA53D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fontAlgn="base"/>
            <a:r>
              <a:rPr lang="en-US" dirty="0"/>
              <a:t>Includes only species with at least 30 isolates tested </a:t>
            </a:r>
          </a:p>
          <a:p>
            <a:pPr fontAlgn="base"/>
            <a:r>
              <a:rPr lang="en-US" dirty="0"/>
              <a:t>Includes the first isolate per patient in the period analyzed, irrespective of the body site from which the specimen was obtained </a:t>
            </a:r>
          </a:p>
          <a:p>
            <a:pPr fontAlgn="base"/>
            <a:r>
              <a:rPr lang="en-US" dirty="0"/>
              <a:t>Results include all drugs from the microbiology report, even those that may not be part of the standard panel </a:t>
            </a:r>
          </a:p>
          <a:p>
            <a:pPr lvl="1" fontAlgn="base"/>
            <a:r>
              <a:rPr lang="en-US" dirty="0"/>
              <a:t>Results for drugs not on the standard panel may have less than 30 isolates tested and may be inconclusive </a:t>
            </a:r>
          </a:p>
          <a:p>
            <a:pPr fontAlgn="base"/>
            <a:r>
              <a:rPr lang="en-US" dirty="0"/>
              <a:t>Multidrug resistant organisms (VRE, MRSA, etc.) may be reported on a different row </a:t>
            </a:r>
          </a:p>
          <a:p>
            <a:pPr fontAlgn="base"/>
            <a:r>
              <a:rPr lang="en-US" dirty="0">
                <a:ea typeface="+mn-lt"/>
                <a:cs typeface="+mn-lt"/>
              </a:rPr>
              <a:t>% of susceptible isolates are rounded to the nearest whole number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212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5ED20-7197-4CA8-BD3C-770ECD560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Antibiogram Location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22D552-FB66-4537-B688-18DB172945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201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D2F12F6-94FF-486B-9698-A7F059C22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9700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7508121D-C1E3-4CF0-A587-92EF1267D20C}"/>
              </a:ext>
            </a:extLst>
          </p:cNvPr>
          <p:cNvSpPr/>
          <p:nvPr/>
        </p:nvSpPr>
        <p:spPr>
          <a:xfrm>
            <a:off x="470212" y="400865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878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E48BF-4EBD-4147-BCE1-0CE5B74AB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Antibiogram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0F800F1-FBE7-4C8E-BC48-4E95F13E5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7228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row: Left 3">
            <a:extLst>
              <a:ext uri="{FF2B5EF4-FFF2-40B4-BE49-F238E27FC236}">
                <a16:creationId xmlns:a16="http://schemas.microsoft.com/office/drawing/2014/main" id="{D3D65F84-9626-43A5-9A24-171148472FC7}"/>
              </a:ext>
            </a:extLst>
          </p:cNvPr>
          <p:cNvSpPr/>
          <p:nvPr/>
        </p:nvSpPr>
        <p:spPr>
          <a:xfrm>
            <a:off x="3724712" y="5029199"/>
            <a:ext cx="1325460" cy="44461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70F70BD5-2FB7-98E0-DAEE-421798EE29B7}"/>
              </a:ext>
            </a:extLst>
          </p:cNvPr>
          <p:cNvSpPr/>
          <p:nvPr/>
        </p:nvSpPr>
        <p:spPr>
          <a:xfrm>
            <a:off x="883675" y="2620903"/>
            <a:ext cx="1325460" cy="44461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92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E48BF-4EBD-4147-BCE1-0CE5B74AB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Antibiogram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12A821F-2DAB-4646-99BB-BFDF1494F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8151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7E9E9605-FF28-4EA1-B38B-0288EC9300C8}"/>
              </a:ext>
            </a:extLst>
          </p:cNvPr>
          <p:cNvSpPr/>
          <p:nvPr/>
        </p:nvSpPr>
        <p:spPr>
          <a:xfrm>
            <a:off x="2995554" y="3399599"/>
            <a:ext cx="1530221" cy="5831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8861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E48BF-4EBD-4147-BCE1-0CE5B74AB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Antibiogram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69DA0F22-3968-4D66-8391-EC9A0C292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151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D60A8CE5-5CC1-4F5B-A21D-01876A6856EC}"/>
              </a:ext>
            </a:extLst>
          </p:cNvPr>
          <p:cNvSpPr/>
          <p:nvPr/>
        </p:nvSpPr>
        <p:spPr>
          <a:xfrm>
            <a:off x="1585520" y="1761688"/>
            <a:ext cx="1157681" cy="4613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1536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A4705B1A-4406-4E0B-B1B4-70D4BD34B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318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0CD8C7F5-E799-4BEB-AC9B-D0E49A178EAE}"/>
              </a:ext>
            </a:extLst>
          </p:cNvPr>
          <p:cNvSpPr/>
          <p:nvPr/>
        </p:nvSpPr>
        <p:spPr>
          <a:xfrm>
            <a:off x="3603243" y="1909094"/>
            <a:ext cx="1212980" cy="3825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8652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0CEE0153-2E13-442A-AB96-FBB21EE41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440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968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90F15-03FC-4947-819A-C219A299A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5B712A-9283-44F1-882A-AAAFC6E7A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21795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Introduce the antimicrobial stewardship program (ASP) </a:t>
            </a:r>
            <a:endParaRPr lang="en-US" dirty="0">
              <a:cs typeface="Calibri" panose="020F0502020204030204"/>
            </a:endParaRPr>
          </a:p>
          <a:p>
            <a:r>
              <a:rPr lang="en-US" dirty="0"/>
              <a:t>Introduce antibiograms</a:t>
            </a:r>
            <a:endParaRPr lang="en-US" dirty="0">
              <a:cs typeface="Calibri" panose="020F0502020204030204"/>
            </a:endParaRPr>
          </a:p>
          <a:p>
            <a:pPr lvl="1"/>
            <a:r>
              <a:rPr lang="en-US" dirty="0"/>
              <a:t>Review 2023 antibiograms</a:t>
            </a:r>
            <a:endParaRPr lang="en-US" dirty="0">
              <a:cs typeface="Calibri"/>
            </a:endParaRPr>
          </a:p>
          <a:p>
            <a:r>
              <a:rPr lang="en-US" dirty="0"/>
              <a:t>Describe how to utilize culture and sensitivity reports</a:t>
            </a:r>
            <a:endParaRPr lang="en-US" dirty="0">
              <a:cs typeface="Calibri"/>
            </a:endParaRPr>
          </a:p>
          <a:p>
            <a:r>
              <a:rPr lang="en-US" dirty="0"/>
              <a:t>Introduce Bio-Fire </a:t>
            </a:r>
            <a:endParaRPr lang="en-US" dirty="0">
              <a:cs typeface="Calibri" panose="020F0502020204030204"/>
            </a:endParaRPr>
          </a:p>
          <a:p>
            <a:pPr lvl="1"/>
            <a:r>
              <a:rPr lang="en-US" dirty="0">
                <a:cs typeface="Calibri" panose="020F0502020204030204"/>
              </a:rPr>
              <a:t>Review BCID-2 panel results</a:t>
            </a:r>
          </a:p>
          <a:p>
            <a:endParaRPr lang="en-US" dirty="0">
              <a:cs typeface="Calibri" panose="020F0502020204030204"/>
            </a:endParaRPr>
          </a:p>
          <a:p>
            <a:pPr lvl="1"/>
            <a:endParaRPr lang="en-US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298577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2F1AC-E1D5-4C02-AA27-A18A3F9AC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2023 Antibiograms 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10D902-4D9C-40AC-837C-503387048E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2165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DA71C-51BB-4AF0-82A1-E6529CB20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use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B5C5A-466F-4EA1-9E3B-4E7E282B5D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fontAlgn="base"/>
            <a:r>
              <a:rPr lang="en-US" dirty="0"/>
              <a:t>Useful data on % susceptibility of formulary antibiotics to common bacterial pathogens </a:t>
            </a:r>
          </a:p>
          <a:p>
            <a:pPr fontAlgn="base"/>
            <a:r>
              <a:rPr lang="en-US" dirty="0"/>
              <a:t>Data may be helpful when choosing appropriate empiric therapy depending on most likely pathogen(s) for suspected infection </a:t>
            </a:r>
          </a:p>
          <a:p>
            <a:pPr lvl="1" fontAlgn="base"/>
            <a:r>
              <a:rPr lang="en-US" dirty="0"/>
              <a:t>90-100% susceptible -- preferred for empiric therapy </a:t>
            </a:r>
          </a:p>
          <a:p>
            <a:pPr lvl="1" fontAlgn="base"/>
            <a:r>
              <a:rPr lang="en-US" dirty="0"/>
              <a:t>80-89% susceptible -- may need double coverage if serious infection</a:t>
            </a:r>
            <a:endParaRPr lang="en-US" dirty="0">
              <a:cs typeface="Calibri"/>
            </a:endParaRPr>
          </a:p>
          <a:p>
            <a:pPr lvl="1" fontAlgn="base"/>
            <a:r>
              <a:rPr lang="en-US" dirty="0"/>
              <a:t>&lt; /= 79% susceptible -- avoid in empiric therapy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9666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6">
            <a:extLst>
              <a:ext uri="{FF2B5EF4-FFF2-40B4-BE49-F238E27FC236}">
                <a16:creationId xmlns:a16="http://schemas.microsoft.com/office/drawing/2014/main" id="{D153EDB2-4AAD-43F4-AE78-4D326C8133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3CB7779-72E2-4E92-AE18-6BBC335DD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7625" y="0"/>
            <a:ext cx="11097905" cy="6858000"/>
            <a:chOff x="547625" y="0"/>
            <a:chExt cx="11097905" cy="685800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75B9DA5-08BD-40EA-B06C-3D3CCD06A8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907575" y="0"/>
              <a:ext cx="10345003" cy="6858000"/>
            </a:xfrm>
            <a:custGeom>
              <a:avLst/>
              <a:gdLst>
                <a:gd name="connsiteX0" fmla="*/ 7551973 w 9174595"/>
                <a:gd name="connsiteY0" fmla="*/ 0 h 6858000"/>
                <a:gd name="connsiteX1" fmla="*/ 5634635 w 9174595"/>
                <a:gd name="connsiteY1" fmla="*/ 0 h 6858000"/>
                <a:gd name="connsiteX2" fmla="*/ 5550590 w 9174595"/>
                <a:gd name="connsiteY2" fmla="*/ 0 h 6858000"/>
                <a:gd name="connsiteX3" fmla="*/ 5480986 w 9174595"/>
                <a:gd name="connsiteY3" fmla="*/ 0 h 6858000"/>
                <a:gd name="connsiteX4" fmla="*/ 4886240 w 9174595"/>
                <a:gd name="connsiteY4" fmla="*/ 0 h 6858000"/>
                <a:gd name="connsiteX5" fmla="*/ 4816638 w 9174595"/>
                <a:gd name="connsiteY5" fmla="*/ 0 h 6858000"/>
                <a:gd name="connsiteX6" fmla="*/ 4357958 w 9174595"/>
                <a:gd name="connsiteY6" fmla="*/ 0 h 6858000"/>
                <a:gd name="connsiteX7" fmla="*/ 4288354 w 9174595"/>
                <a:gd name="connsiteY7" fmla="*/ 0 h 6858000"/>
                <a:gd name="connsiteX8" fmla="*/ 3693608 w 9174595"/>
                <a:gd name="connsiteY8" fmla="*/ 0 h 6858000"/>
                <a:gd name="connsiteX9" fmla="*/ 3624006 w 9174595"/>
                <a:gd name="connsiteY9" fmla="*/ 0 h 6858000"/>
                <a:gd name="connsiteX10" fmla="*/ 3276448 w 9174595"/>
                <a:gd name="connsiteY10" fmla="*/ 0 h 6858000"/>
                <a:gd name="connsiteX11" fmla="*/ 1622622 w 9174595"/>
                <a:gd name="connsiteY11" fmla="*/ 0 h 6858000"/>
                <a:gd name="connsiteX12" fmla="*/ 1600504 w 9174595"/>
                <a:gd name="connsiteY12" fmla="*/ 14997 h 6858000"/>
                <a:gd name="connsiteX13" fmla="*/ 0 w 9174595"/>
                <a:gd name="connsiteY13" fmla="*/ 3621656 h 6858000"/>
                <a:gd name="connsiteX14" fmla="*/ 1873886 w 9174595"/>
                <a:gd name="connsiteY14" fmla="*/ 6374814 h 6858000"/>
                <a:gd name="connsiteX15" fmla="*/ 2390406 w 9174595"/>
                <a:gd name="connsiteY15" fmla="*/ 6780599 h 6858000"/>
                <a:gd name="connsiteX16" fmla="*/ 2502136 w 9174595"/>
                <a:gd name="connsiteY16" fmla="*/ 6858000 h 6858000"/>
                <a:gd name="connsiteX17" fmla="*/ 3276448 w 9174595"/>
                <a:gd name="connsiteY17" fmla="*/ 6858000 h 6858000"/>
                <a:gd name="connsiteX18" fmla="*/ 3624006 w 9174595"/>
                <a:gd name="connsiteY18" fmla="*/ 6858000 h 6858000"/>
                <a:gd name="connsiteX19" fmla="*/ 3693608 w 9174595"/>
                <a:gd name="connsiteY19" fmla="*/ 6858000 h 6858000"/>
                <a:gd name="connsiteX20" fmla="*/ 4288354 w 9174595"/>
                <a:gd name="connsiteY20" fmla="*/ 6858000 h 6858000"/>
                <a:gd name="connsiteX21" fmla="*/ 4357958 w 9174595"/>
                <a:gd name="connsiteY21" fmla="*/ 6858000 h 6858000"/>
                <a:gd name="connsiteX22" fmla="*/ 4816638 w 9174595"/>
                <a:gd name="connsiteY22" fmla="*/ 6858000 h 6858000"/>
                <a:gd name="connsiteX23" fmla="*/ 4886240 w 9174595"/>
                <a:gd name="connsiteY23" fmla="*/ 6858000 h 6858000"/>
                <a:gd name="connsiteX24" fmla="*/ 5480986 w 9174595"/>
                <a:gd name="connsiteY24" fmla="*/ 6858000 h 6858000"/>
                <a:gd name="connsiteX25" fmla="*/ 5550590 w 9174595"/>
                <a:gd name="connsiteY25" fmla="*/ 6858000 h 6858000"/>
                <a:gd name="connsiteX26" fmla="*/ 5634635 w 9174595"/>
                <a:gd name="connsiteY26" fmla="*/ 6858000 h 6858000"/>
                <a:gd name="connsiteX27" fmla="*/ 6672460 w 9174595"/>
                <a:gd name="connsiteY27" fmla="*/ 6858000 h 6858000"/>
                <a:gd name="connsiteX28" fmla="*/ 6784188 w 9174595"/>
                <a:gd name="connsiteY28" fmla="*/ 6780599 h 6858000"/>
                <a:gd name="connsiteX29" fmla="*/ 7300708 w 9174595"/>
                <a:gd name="connsiteY29" fmla="*/ 6374814 h 6858000"/>
                <a:gd name="connsiteX30" fmla="*/ 9174595 w 9174595"/>
                <a:gd name="connsiteY30" fmla="*/ 3621656 h 6858000"/>
                <a:gd name="connsiteX31" fmla="*/ 7574092 w 9174595"/>
                <a:gd name="connsiteY3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174595" h="6858000">
                  <a:moveTo>
                    <a:pt x="7551973" y="0"/>
                  </a:moveTo>
                  <a:lnTo>
                    <a:pt x="5634635" y="0"/>
                  </a:lnTo>
                  <a:lnTo>
                    <a:pt x="5550590" y="0"/>
                  </a:lnTo>
                  <a:lnTo>
                    <a:pt x="5480986" y="0"/>
                  </a:lnTo>
                  <a:lnTo>
                    <a:pt x="4886240" y="0"/>
                  </a:lnTo>
                  <a:lnTo>
                    <a:pt x="4816638" y="0"/>
                  </a:lnTo>
                  <a:lnTo>
                    <a:pt x="4357958" y="0"/>
                  </a:lnTo>
                  <a:lnTo>
                    <a:pt x="4288354" y="0"/>
                  </a:lnTo>
                  <a:lnTo>
                    <a:pt x="3693608" y="0"/>
                  </a:lnTo>
                  <a:lnTo>
                    <a:pt x="3624006" y="0"/>
                  </a:lnTo>
                  <a:lnTo>
                    <a:pt x="3276448" y="0"/>
                  </a:lnTo>
                  <a:lnTo>
                    <a:pt x="1622622" y="0"/>
                  </a:lnTo>
                  <a:lnTo>
                    <a:pt x="1600504" y="14997"/>
                  </a:lnTo>
                  <a:cubicBezTo>
                    <a:pt x="573594" y="754641"/>
                    <a:pt x="0" y="2093192"/>
                    <a:pt x="0" y="3621656"/>
                  </a:cubicBezTo>
                  <a:cubicBezTo>
                    <a:pt x="0" y="4969131"/>
                    <a:pt x="928496" y="5602839"/>
                    <a:pt x="1873886" y="6374814"/>
                  </a:cubicBezTo>
                  <a:cubicBezTo>
                    <a:pt x="2046046" y="6515397"/>
                    <a:pt x="2216632" y="6653108"/>
                    <a:pt x="2390406" y="6780599"/>
                  </a:cubicBezTo>
                  <a:lnTo>
                    <a:pt x="2502136" y="6858000"/>
                  </a:lnTo>
                  <a:lnTo>
                    <a:pt x="3276448" y="6858000"/>
                  </a:lnTo>
                  <a:lnTo>
                    <a:pt x="3624006" y="6858000"/>
                  </a:lnTo>
                  <a:lnTo>
                    <a:pt x="3693608" y="6858000"/>
                  </a:lnTo>
                  <a:lnTo>
                    <a:pt x="4288354" y="6858000"/>
                  </a:lnTo>
                  <a:lnTo>
                    <a:pt x="4357958" y="6858000"/>
                  </a:lnTo>
                  <a:lnTo>
                    <a:pt x="4816638" y="6858000"/>
                  </a:lnTo>
                  <a:lnTo>
                    <a:pt x="4886240" y="6858000"/>
                  </a:lnTo>
                  <a:lnTo>
                    <a:pt x="5480986" y="6858000"/>
                  </a:lnTo>
                  <a:lnTo>
                    <a:pt x="5550590" y="6858000"/>
                  </a:lnTo>
                  <a:lnTo>
                    <a:pt x="5634635" y="6858000"/>
                  </a:lnTo>
                  <a:lnTo>
                    <a:pt x="6672460" y="6858000"/>
                  </a:lnTo>
                  <a:lnTo>
                    <a:pt x="6784188" y="6780599"/>
                  </a:lnTo>
                  <a:cubicBezTo>
                    <a:pt x="6957963" y="6653108"/>
                    <a:pt x="7128548" y="6515397"/>
                    <a:pt x="7300708" y="6374814"/>
                  </a:cubicBezTo>
                  <a:cubicBezTo>
                    <a:pt x="8246100" y="5602839"/>
                    <a:pt x="9174595" y="4969131"/>
                    <a:pt x="9174595" y="3621656"/>
                  </a:cubicBezTo>
                  <a:cubicBezTo>
                    <a:pt x="9174595" y="2093192"/>
                    <a:pt x="8601001" y="754641"/>
                    <a:pt x="7574092" y="14997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EE62D72-11EF-40E9-BF23-0FCAEACDD7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708673" y="0"/>
              <a:ext cx="2486322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76336F2-6633-4E26-8760-05F94D87D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75235" y="0"/>
              <a:ext cx="2486322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9F3102E-7749-422F-8F51-A148252B8E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547625" y="0"/>
              <a:ext cx="2209181" cy="6858000"/>
            </a:xfrm>
            <a:custGeom>
              <a:avLst/>
              <a:gdLst>
                <a:gd name="connsiteX0" fmla="*/ 955085 w 2209181"/>
                <a:gd name="connsiteY0" fmla="*/ 0 h 6858000"/>
                <a:gd name="connsiteX1" fmla="*/ 937727 w 2209181"/>
                <a:gd name="connsiteY1" fmla="*/ 0 h 6858000"/>
                <a:gd name="connsiteX2" fmla="*/ 963738 w 2209181"/>
                <a:gd name="connsiteY2" fmla="*/ 24346 h 6858000"/>
                <a:gd name="connsiteX3" fmla="*/ 2184004 w 2209181"/>
                <a:gd name="connsiteY3" fmla="*/ 3809420 h 6858000"/>
                <a:gd name="connsiteX4" fmla="*/ 218679 w 2209181"/>
                <a:gd name="connsiteY4" fmla="*/ 6681644 h 6858000"/>
                <a:gd name="connsiteX5" fmla="*/ 0 w 2209181"/>
                <a:gd name="connsiteY5" fmla="*/ 6858000 h 6858000"/>
                <a:gd name="connsiteX6" fmla="*/ 19349 w 2209181"/>
                <a:gd name="connsiteY6" fmla="*/ 6858000 h 6858000"/>
                <a:gd name="connsiteX7" fmla="*/ 236958 w 2209181"/>
                <a:gd name="connsiteY7" fmla="*/ 6682507 h 6858000"/>
                <a:gd name="connsiteX8" fmla="*/ 2202283 w 2209181"/>
                <a:gd name="connsiteY8" fmla="*/ 3810283 h 6858000"/>
                <a:gd name="connsiteX9" fmla="*/ 982018 w 2209181"/>
                <a:gd name="connsiteY9" fmla="*/ 2521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181" h="6858000">
                  <a:moveTo>
                    <a:pt x="955085" y="0"/>
                  </a:moveTo>
                  <a:lnTo>
                    <a:pt x="937727" y="0"/>
                  </a:lnTo>
                  <a:lnTo>
                    <a:pt x="963738" y="24346"/>
                  </a:lnTo>
                  <a:cubicBezTo>
                    <a:pt x="1818009" y="885455"/>
                    <a:pt x="2251801" y="2269402"/>
                    <a:pt x="2184004" y="3809420"/>
                  </a:cubicBezTo>
                  <a:cubicBezTo>
                    <a:pt x="2120250" y="5257592"/>
                    <a:pt x="1181008" y="5895709"/>
                    <a:pt x="218679" y="6681644"/>
                  </a:cubicBezTo>
                  <a:lnTo>
                    <a:pt x="0" y="6858000"/>
                  </a:lnTo>
                  <a:lnTo>
                    <a:pt x="19349" y="6858000"/>
                  </a:lnTo>
                  <a:lnTo>
                    <a:pt x="236958" y="6682507"/>
                  </a:lnTo>
                  <a:cubicBezTo>
                    <a:pt x="1199288" y="5896573"/>
                    <a:pt x="2138530" y="5258455"/>
                    <a:pt x="2202283" y="3810283"/>
                  </a:cubicBezTo>
                  <a:cubicBezTo>
                    <a:pt x="2270080" y="2270266"/>
                    <a:pt x="1836289" y="886318"/>
                    <a:pt x="982018" y="2521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71191CD-1211-4C40-9D45-449D9BE65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36349" y="0"/>
              <a:ext cx="2209181" cy="6858000"/>
            </a:xfrm>
            <a:custGeom>
              <a:avLst/>
              <a:gdLst>
                <a:gd name="connsiteX0" fmla="*/ 937727 w 2209181"/>
                <a:gd name="connsiteY0" fmla="*/ 0 h 6858000"/>
                <a:gd name="connsiteX1" fmla="*/ 955085 w 2209181"/>
                <a:gd name="connsiteY1" fmla="*/ 0 h 6858000"/>
                <a:gd name="connsiteX2" fmla="*/ 982018 w 2209181"/>
                <a:gd name="connsiteY2" fmla="*/ 25210 h 6858000"/>
                <a:gd name="connsiteX3" fmla="*/ 2202283 w 2209181"/>
                <a:gd name="connsiteY3" fmla="*/ 3810283 h 6858000"/>
                <a:gd name="connsiteX4" fmla="*/ 236958 w 2209181"/>
                <a:gd name="connsiteY4" fmla="*/ 6682507 h 6858000"/>
                <a:gd name="connsiteX5" fmla="*/ 19349 w 2209181"/>
                <a:gd name="connsiteY5" fmla="*/ 6858000 h 6858000"/>
                <a:gd name="connsiteX6" fmla="*/ 0 w 2209181"/>
                <a:gd name="connsiteY6" fmla="*/ 6858000 h 6858000"/>
                <a:gd name="connsiteX7" fmla="*/ 218679 w 2209181"/>
                <a:gd name="connsiteY7" fmla="*/ 6681644 h 6858000"/>
                <a:gd name="connsiteX8" fmla="*/ 2184004 w 2209181"/>
                <a:gd name="connsiteY8" fmla="*/ 3809420 h 6858000"/>
                <a:gd name="connsiteX9" fmla="*/ 963738 w 2209181"/>
                <a:gd name="connsiteY9" fmla="*/ 24346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181" h="6858000">
                  <a:moveTo>
                    <a:pt x="937727" y="0"/>
                  </a:moveTo>
                  <a:lnTo>
                    <a:pt x="955085" y="0"/>
                  </a:lnTo>
                  <a:lnTo>
                    <a:pt x="982018" y="25210"/>
                  </a:lnTo>
                  <a:cubicBezTo>
                    <a:pt x="1836289" y="886318"/>
                    <a:pt x="2270080" y="2270266"/>
                    <a:pt x="2202283" y="3810283"/>
                  </a:cubicBezTo>
                  <a:cubicBezTo>
                    <a:pt x="2138530" y="5258455"/>
                    <a:pt x="1199288" y="5896573"/>
                    <a:pt x="236958" y="6682507"/>
                  </a:cubicBezTo>
                  <a:lnTo>
                    <a:pt x="19349" y="6858000"/>
                  </a:lnTo>
                  <a:lnTo>
                    <a:pt x="0" y="6858000"/>
                  </a:lnTo>
                  <a:lnTo>
                    <a:pt x="218679" y="6681644"/>
                  </a:lnTo>
                  <a:cubicBezTo>
                    <a:pt x="1181008" y="5895709"/>
                    <a:pt x="2120250" y="5257592"/>
                    <a:pt x="2184004" y="3809420"/>
                  </a:cubicBezTo>
                  <a:cubicBezTo>
                    <a:pt x="2251801" y="2269402"/>
                    <a:pt x="1818009" y="885455"/>
                    <a:pt x="963738" y="24346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pic>
        <p:nvPicPr>
          <p:cNvPr id="3" name="Picture 3" descr="Chart&#10;&#10;Description automatically generated">
            <a:extLst>
              <a:ext uri="{FF2B5EF4-FFF2-40B4-BE49-F238E27FC236}">
                <a16:creationId xmlns:a16="http://schemas.microsoft.com/office/drawing/2014/main" id="{5B506E19-C054-375A-8DB7-426A581BCA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1" y="-4986"/>
            <a:ext cx="12203501" cy="686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761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hart, waterfall chart&#10;&#10;Description automatically generated">
            <a:extLst>
              <a:ext uri="{FF2B5EF4-FFF2-40B4-BE49-F238E27FC236}">
                <a16:creationId xmlns:a16="http://schemas.microsoft.com/office/drawing/2014/main" id="{C410912D-FF44-3A1D-ABF1-F82A39AC2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6" y="2808"/>
            <a:ext cx="12189124" cy="6860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2418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hart, table&#10;&#10;Description automatically generated">
            <a:extLst>
              <a:ext uri="{FF2B5EF4-FFF2-40B4-BE49-F238E27FC236}">
                <a16:creationId xmlns:a16="http://schemas.microsoft.com/office/drawing/2014/main" id="{14DEF12A-C939-4E3D-5622-390329F30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1" y="5024"/>
            <a:ext cx="12261011" cy="684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998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hart&#10;&#10;Description automatically generated">
            <a:extLst>
              <a:ext uri="{FF2B5EF4-FFF2-40B4-BE49-F238E27FC236}">
                <a16:creationId xmlns:a16="http://schemas.microsoft.com/office/drawing/2014/main" id="{9C63B2B1-B1EB-4295-D4A2-ED203B88C0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1" y="-2061"/>
            <a:ext cx="12203501" cy="686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8768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D9677-C13A-47C2-822B-ACC4D8D0E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read a culture and sensitivity report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233608-A047-4C52-ABEF-2DBCDECA53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945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E462A-38B6-488A-AD8C-C5BE586D2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Susceptibility reports </a:t>
            </a: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22323B83-6A7E-4C2F-8416-75F8E8F34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32" y="1357695"/>
            <a:ext cx="5498068" cy="520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A12E4A-F4EF-4CF9-AB62-84393585D350}"/>
              </a:ext>
            </a:extLst>
          </p:cNvPr>
          <p:cNvSpPr txBox="1"/>
          <p:nvPr/>
        </p:nvSpPr>
        <p:spPr>
          <a:xfrm>
            <a:off x="7029973" y="1442906"/>
            <a:ext cx="4018327" cy="480131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 = susceptible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 = intermediate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 = resistant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IndBLac</a:t>
            </a:r>
            <a:r>
              <a:rPr lang="en-US" dirty="0"/>
              <a:t> = Inducible Beta lactamase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Potential for </a:t>
            </a:r>
            <a:r>
              <a:rPr lang="en-US" dirty="0" err="1"/>
              <a:t>AmpC</a:t>
            </a:r>
            <a:r>
              <a:rPr lang="en-US" dirty="0"/>
              <a:t> gene activation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Blue bar = antibiotic that tested S to all isolates </a:t>
            </a:r>
            <a:endParaRPr lang="en-US" dirty="0"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cs typeface="Calibri"/>
              </a:rPr>
              <a:t>However, it is not always the best antibiotic choice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cs typeface="Calibri"/>
              </a:rPr>
              <a:t>Often gentamycin is highlighted when staph spp. and gram negatives are isolated together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cs typeface="Calibri"/>
              </a:rPr>
              <a:t>Gentamycin for gram positive organisms should only be used as synergy for select disease states. </a:t>
            </a:r>
          </a:p>
        </p:txBody>
      </p:sp>
    </p:spTree>
    <p:extLst>
      <p:ext uri="{BB962C8B-B14F-4D97-AF65-F5344CB8AC3E}">
        <p14:creationId xmlns:p14="http://schemas.microsoft.com/office/powerpoint/2010/main" val="40894707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6F375-0965-4974-B9CB-8071D03EF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Susceptibility reports </a:t>
            </a: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297DFF76-2F14-4BBB-9295-AE2E03FD5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226" y="1825625"/>
            <a:ext cx="3571875" cy="368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B2FC73F-20BC-42F3-9D6B-A92BD69C3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12689" cy="4351338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 dirty="0"/>
              <a:t>This report demonstrates an extended spectrum beta </a:t>
            </a:r>
            <a:r>
              <a:rPr lang="en-US"/>
              <a:t>lactamase (ESBL) </a:t>
            </a:r>
            <a:r>
              <a:rPr lang="en-US" dirty="0"/>
              <a:t>producing organism</a:t>
            </a:r>
          </a:p>
          <a:p>
            <a:r>
              <a:rPr lang="en-US" dirty="0"/>
              <a:t>In this instance the antibiotic of choice could be any sensitive (S) agent</a:t>
            </a:r>
            <a:endParaRPr lang="en-US" dirty="0">
              <a:cs typeface="Calibri"/>
            </a:endParaRPr>
          </a:p>
          <a:p>
            <a:pPr lvl="1"/>
            <a:r>
              <a:rPr lang="en-US" dirty="0">
                <a:cs typeface="Calibri"/>
              </a:rPr>
              <a:t>Choice of agent is dependent on patient factors and site of infection</a:t>
            </a:r>
          </a:p>
          <a:p>
            <a:pPr lvl="1"/>
            <a:r>
              <a:rPr lang="en-US" dirty="0">
                <a:cs typeface="Calibri"/>
              </a:rPr>
              <a:t>Ex: in uncomplicated cystitis nitrofurantoin, single dose amikacin, or Pip/Tazo could be the best choice. </a:t>
            </a:r>
          </a:p>
          <a:p>
            <a:r>
              <a:rPr lang="en-US" dirty="0">
                <a:ea typeface="Calibri" panose="020F0502020204030204"/>
                <a:cs typeface="Calibri"/>
              </a:rPr>
              <a:t>MIC's between two different drugs cannot be compared</a:t>
            </a:r>
          </a:p>
          <a:p>
            <a:pPr lvl="1"/>
            <a:r>
              <a:rPr lang="en-US" dirty="0">
                <a:ea typeface="Calibri" panose="020F0502020204030204"/>
                <a:cs typeface="Calibri"/>
              </a:rPr>
              <a:t>Nitrofurantoin is not less effective than ciprofloxacin when used for an appropriate patient and infection site.</a:t>
            </a:r>
          </a:p>
        </p:txBody>
      </p:sp>
    </p:spTree>
    <p:extLst>
      <p:ext uri="{BB962C8B-B14F-4D97-AF65-F5344CB8AC3E}">
        <p14:creationId xmlns:p14="http://schemas.microsoft.com/office/powerpoint/2010/main" val="38230647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F3331-9A73-4884-82C5-34107ED05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Susceptibility reports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8C7A91-BA7A-4A06-966A-0B589CDBD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12689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In this instance the narrowest spectrum and guideline directed medical therapy (GDMT) recommended treatment would be vancomycin in a complex bacteremia.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However, GDMT for a simple SSTI would be Bactrim.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2A21E7B-9E0C-485A-9087-032593654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113" y="2169284"/>
            <a:ext cx="3533775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268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2724D-28E3-CA63-B11B-6FBFC246A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Learning Objectives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9C0A0E-AE33-86EA-C0A3-25D112840D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    Understand the purpose of ASP 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    Locate and utilize the MCH antibiogram 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    Utilize susceptibility reports to design appropriate antibiotic regimens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    Utilize </a:t>
            </a:r>
            <a:r>
              <a:rPr lang="en-US" dirty="0" err="1">
                <a:ea typeface="+mn-lt"/>
                <a:cs typeface="+mn-lt"/>
              </a:rPr>
              <a:t>BioFire</a:t>
            </a:r>
            <a:r>
              <a:rPr lang="en-US" dirty="0">
                <a:ea typeface="+mn-lt"/>
                <a:cs typeface="+mn-lt"/>
              </a:rPr>
              <a:t> reports to make early adjustments to antimicrobial therapy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2010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3FCEE-CC62-482F-88C8-991C8C901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Susceptibility reports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2DE90-5E9F-4797-80B6-17D3386B8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In instances of multi-drug resistant organisms such as this one, an infectious disease specialist consult is strongly recommended.</a:t>
            </a:r>
            <a:r>
              <a:rPr lang="en-US" dirty="0"/>
              <a:t> 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B5FD7DBD-F65F-48FB-85B5-4DC2D6093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055" y="2691606"/>
            <a:ext cx="358140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2440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06700-B682-467B-BDCF-76264A78E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BioFire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E16601-D2A5-4140-A9CE-19F255938B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2239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5C69A-88B5-A674-5B90-824563726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Understanding </a:t>
            </a:r>
            <a:r>
              <a:rPr lang="en-US" dirty="0" err="1">
                <a:ea typeface="+mj-lt"/>
                <a:cs typeface="+mj-lt"/>
              </a:rPr>
              <a:t>BioFire</a:t>
            </a:r>
            <a:r>
              <a:rPr lang="en-US" dirty="0">
                <a:ea typeface="+mj-lt"/>
                <a:cs typeface="+mj-lt"/>
              </a:rPr>
              <a:t>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E1D53-E446-E0A3-A12F-BC5F605746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ea typeface="+mn-lt"/>
                <a:cs typeface="+mn-lt"/>
              </a:rPr>
              <a:t>BioFire</a:t>
            </a:r>
            <a:r>
              <a:rPr lang="en-US" dirty="0">
                <a:ea typeface="+mn-lt"/>
                <a:cs typeface="+mn-lt"/>
              </a:rPr>
              <a:t> is a rapid diagnostic test that uses polymerase chain reaction (PCR) to identify genetic material from bacteria or viruses present in certain samples. </a:t>
            </a:r>
            <a:endParaRPr lang="en-US" dirty="0">
              <a:cs typeface="Calibri"/>
            </a:endParaRPr>
          </a:p>
          <a:p>
            <a:r>
              <a:rPr lang="en-US" dirty="0" err="1">
                <a:ea typeface="+mn-lt"/>
                <a:cs typeface="+mn-lt"/>
              </a:rPr>
              <a:t>BioFire</a:t>
            </a:r>
            <a:r>
              <a:rPr lang="en-US" dirty="0">
                <a:ea typeface="+mn-lt"/>
                <a:cs typeface="+mn-lt"/>
              </a:rPr>
              <a:t> is available for </a:t>
            </a:r>
            <a:endParaRPr lang="en-US" dirty="0"/>
          </a:p>
          <a:p>
            <a:pPr lvl="1"/>
            <a:r>
              <a:rPr lang="en-US" dirty="0">
                <a:ea typeface="+mn-lt"/>
                <a:cs typeface="+mn-lt"/>
              </a:rPr>
              <a:t>Blood (BCID2)</a:t>
            </a:r>
            <a:endParaRPr lang="en-US" dirty="0">
              <a:cs typeface="Calibri"/>
            </a:endParaRPr>
          </a:p>
          <a:p>
            <a:pPr lvl="1"/>
            <a:r>
              <a:rPr lang="en-US" dirty="0">
                <a:ea typeface="+mn-lt"/>
                <a:cs typeface="+mn-lt"/>
              </a:rPr>
              <a:t>Cerebrospinal fluid (Meningitis/encephalitis)</a:t>
            </a:r>
            <a:endParaRPr lang="en-US" dirty="0">
              <a:cs typeface="Calibri"/>
            </a:endParaRPr>
          </a:p>
          <a:p>
            <a:pPr lvl="1"/>
            <a:r>
              <a:rPr lang="en-US" dirty="0">
                <a:ea typeface="+mn-lt"/>
                <a:cs typeface="+mn-lt"/>
              </a:rPr>
              <a:t>Gastrointestinal</a:t>
            </a:r>
          </a:p>
          <a:p>
            <a:pPr lvl="1"/>
            <a:r>
              <a:rPr lang="en-US" dirty="0">
                <a:ea typeface="+mn-lt"/>
                <a:cs typeface="+mn-lt"/>
              </a:rPr>
              <a:t>Joint infection </a:t>
            </a:r>
            <a:endParaRPr lang="en-US" dirty="0">
              <a:cs typeface="Calibri"/>
            </a:endParaRPr>
          </a:p>
          <a:p>
            <a:pPr lvl="1"/>
            <a:r>
              <a:rPr lang="en-US" dirty="0">
                <a:ea typeface="+mn-lt"/>
                <a:cs typeface="+mn-lt"/>
              </a:rPr>
              <a:t>Respiratory (viral + </a:t>
            </a:r>
            <a:r>
              <a:rPr lang="en-US" i="1" dirty="0">
                <a:ea typeface="+mn-lt"/>
                <a:cs typeface="+mn-lt"/>
              </a:rPr>
              <a:t>Chlamydia </a:t>
            </a:r>
            <a:r>
              <a:rPr lang="en-US" dirty="0">
                <a:ea typeface="+mn-lt"/>
                <a:cs typeface="+mn-lt"/>
              </a:rPr>
              <a:t>and </a:t>
            </a:r>
            <a:r>
              <a:rPr lang="en-US" i="1" dirty="0">
                <a:ea typeface="+mn-lt"/>
                <a:cs typeface="+mn-lt"/>
              </a:rPr>
              <a:t>Mycoplasma pneumoniae</a:t>
            </a:r>
            <a:r>
              <a:rPr lang="en-US" dirty="0">
                <a:ea typeface="+mn-lt"/>
                <a:cs typeface="+mn-lt"/>
              </a:rPr>
              <a:t>) </a:t>
            </a:r>
            <a:endParaRPr lang="en-US" dirty="0">
              <a:cs typeface="Calibri"/>
            </a:endParaRPr>
          </a:p>
          <a:p>
            <a:pPr lvl="1"/>
            <a:r>
              <a:rPr lang="en-US" dirty="0">
                <a:ea typeface="+mn-lt"/>
                <a:cs typeface="+mn-lt"/>
              </a:rPr>
              <a:t>Pneumonia (18 bacterial targets + 8 viral) - tracheal aspirate and BAL only</a:t>
            </a:r>
            <a:endParaRPr lang="en-US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579355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BBA92-96B8-4A3A-A72E-197082F99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BioFire</a:t>
            </a:r>
            <a:r>
              <a:rPr lang="en-US" dirty="0"/>
              <a:t> BCID2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CF464-09DA-4AF2-930D-ACEDAC34A7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800912" cy="4558300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/>
              <a:t>Positive blood cultures with compatible Gram stain are reflexively run through </a:t>
            </a:r>
            <a:r>
              <a:rPr lang="en-US" dirty="0" err="1"/>
              <a:t>BioFire</a:t>
            </a:r>
            <a:endParaRPr lang="en-US" dirty="0" err="1">
              <a:cs typeface="Calibri"/>
            </a:endParaRPr>
          </a:p>
          <a:p>
            <a:r>
              <a:rPr lang="en-US" dirty="0">
                <a:cs typeface="Calibri"/>
              </a:rPr>
              <a:t>If "Not Detected" is red, there is a positive result, but it must be clicked on to see result.</a:t>
            </a:r>
            <a:endParaRPr lang="en-US" dirty="0"/>
          </a:p>
          <a:p>
            <a:r>
              <a:rPr lang="en-US" dirty="0">
                <a:cs typeface="Calibri"/>
              </a:rPr>
              <a:t>Resistance genes are only tested when an appropriate organism has been detected.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cs typeface="Calibri"/>
              </a:rPr>
              <a:t>Ex: </a:t>
            </a:r>
            <a:r>
              <a:rPr lang="en-US" dirty="0" err="1">
                <a:cs typeface="Calibri"/>
              </a:rPr>
              <a:t>mecA</a:t>
            </a:r>
            <a:r>
              <a:rPr lang="en-US" dirty="0">
                <a:cs typeface="Calibri"/>
              </a:rPr>
              <a:t>/C for </a:t>
            </a:r>
            <a:r>
              <a:rPr lang="en-US" i="1" dirty="0">
                <a:cs typeface="Calibri"/>
              </a:rPr>
              <a:t>S. epidermidis</a:t>
            </a:r>
          </a:p>
          <a:p>
            <a:pPr marL="0" indent="0">
              <a:buNone/>
            </a:pPr>
            <a:endParaRPr lang="en-US" dirty="0">
              <a:cs typeface="Calibri"/>
            </a:endParaRPr>
          </a:p>
        </p:txBody>
      </p:sp>
      <p:pic>
        <p:nvPicPr>
          <p:cNvPr id="5" name="Content Placeholder 7" descr="Table&#10;&#10;Description automatically generated">
            <a:extLst>
              <a:ext uri="{FF2B5EF4-FFF2-40B4-BE49-F238E27FC236}">
                <a16:creationId xmlns:a16="http://schemas.microsoft.com/office/drawing/2014/main" id="{5A2EFDB1-28B2-405B-A5BB-79ED6274417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2068" y="506602"/>
            <a:ext cx="4459351" cy="2994399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6" name="Content Placeholder 3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993CF4A1-1CFA-49C7-8882-55D3CA9382F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838" y="3501001"/>
            <a:ext cx="4424581" cy="2742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9967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32F24-3FF3-4BD0-A120-2DBD1EDAC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BioFire</a:t>
            </a:r>
            <a:r>
              <a:rPr lang="en-US" dirty="0"/>
              <a:t> BCID2 Resistance Marker Tests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64A81-2BC8-4AC4-8B7E-A47E7128B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67796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Carbapenemases</a:t>
            </a:r>
            <a:r>
              <a:rPr lang="en-US" dirty="0"/>
              <a:t> (overall heavy resistance to beta-lactams and carbapenems)</a:t>
            </a:r>
          </a:p>
          <a:p>
            <a:pPr lvl="1"/>
            <a:r>
              <a:rPr lang="en-US" dirty="0"/>
              <a:t>IMP</a:t>
            </a:r>
          </a:p>
          <a:p>
            <a:pPr lvl="1"/>
            <a:r>
              <a:rPr lang="en-US" dirty="0"/>
              <a:t>KPC</a:t>
            </a:r>
          </a:p>
          <a:p>
            <a:pPr lvl="1"/>
            <a:r>
              <a:rPr lang="en-US" dirty="0"/>
              <a:t>OXA-48</a:t>
            </a:r>
          </a:p>
          <a:p>
            <a:pPr lvl="1"/>
            <a:r>
              <a:rPr lang="en-US" dirty="0"/>
              <a:t>NDM</a:t>
            </a:r>
          </a:p>
          <a:p>
            <a:pPr lvl="1"/>
            <a:r>
              <a:rPr lang="en-US" dirty="0"/>
              <a:t>VIM</a:t>
            </a:r>
          </a:p>
          <a:p>
            <a:r>
              <a:rPr lang="en-US" dirty="0">
                <a:cs typeface="Calibri" panose="020F0502020204030204"/>
              </a:rPr>
              <a:t>ID consult strongly recommended </a:t>
            </a:r>
          </a:p>
          <a:p>
            <a:pPr marL="0" indent="0">
              <a:buNone/>
            </a:pPr>
            <a:endParaRPr lang="en-US" dirty="0">
              <a:cs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D123DE-49DF-4222-A47A-120C74E81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5996" y="3196431"/>
            <a:ext cx="5410200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9374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3DA5A48-6F5C-148B-DC5A-C3248C560D64}"/>
              </a:ext>
            </a:extLst>
          </p:cNvPr>
          <p:cNvSpPr/>
          <p:nvPr/>
        </p:nvSpPr>
        <p:spPr>
          <a:xfrm>
            <a:off x="9738731" y="5770755"/>
            <a:ext cx="2443975" cy="10779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EEE2C5-6570-4508-8ED3-8153D075D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BioFire</a:t>
            </a:r>
            <a:r>
              <a:rPr lang="en-US" dirty="0"/>
              <a:t> BCID2 Resistance Marker Tests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F477D-F25A-43A7-8BA9-C58B35527A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sz="2300" dirty="0"/>
              <a:t>Colistin resistance</a:t>
            </a:r>
          </a:p>
          <a:p>
            <a:pPr lvl="1"/>
            <a:r>
              <a:rPr lang="en-US" dirty="0"/>
              <a:t>Mcr-1</a:t>
            </a:r>
          </a:p>
          <a:p>
            <a:r>
              <a:rPr lang="en-US" sz="2500" dirty="0"/>
              <a:t>Possible ESBL production</a:t>
            </a:r>
            <a:endParaRPr lang="en-US" dirty="0"/>
          </a:p>
          <a:p>
            <a:pPr lvl="1"/>
            <a:r>
              <a:rPr lang="en-US" dirty="0"/>
              <a:t>CTX-M</a:t>
            </a:r>
          </a:p>
          <a:p>
            <a:r>
              <a:rPr lang="en-US" sz="2500" dirty="0"/>
              <a:t>Methicillin resistance</a:t>
            </a:r>
            <a:endParaRPr lang="en-US" sz="2500" dirty="0">
              <a:cs typeface="Calibri"/>
            </a:endParaRPr>
          </a:p>
          <a:p>
            <a:pPr lvl="1"/>
            <a:r>
              <a:rPr lang="en-US" dirty="0" err="1"/>
              <a:t>MecA</a:t>
            </a:r>
            <a:r>
              <a:rPr lang="en-US" dirty="0"/>
              <a:t>/C</a:t>
            </a:r>
          </a:p>
          <a:p>
            <a:pPr lvl="1"/>
            <a:r>
              <a:rPr lang="en-US" dirty="0" err="1"/>
              <a:t>MecA</a:t>
            </a:r>
            <a:r>
              <a:rPr lang="en-US" dirty="0"/>
              <a:t>/C and MREJ (MRSA)</a:t>
            </a:r>
          </a:p>
          <a:p>
            <a:r>
              <a:rPr lang="en-US" sz="2500" dirty="0"/>
              <a:t>Vancomycin resistance for enterococcus (VRE) </a:t>
            </a:r>
            <a:endParaRPr lang="en-US" sz="2500" dirty="0">
              <a:cs typeface="Calibri"/>
            </a:endParaRPr>
          </a:p>
          <a:p>
            <a:pPr lvl="1"/>
            <a:r>
              <a:rPr lang="en-US" dirty="0" err="1"/>
              <a:t>VanA</a:t>
            </a:r>
            <a:r>
              <a:rPr lang="en-US" dirty="0"/>
              <a:t>/B</a:t>
            </a:r>
          </a:p>
          <a:p>
            <a:r>
              <a:rPr lang="en-US" sz="2300" dirty="0">
                <a:cs typeface="Calibri"/>
              </a:rPr>
              <a:t>Disclaimer</a:t>
            </a:r>
            <a:r>
              <a:rPr lang="en-US" dirty="0">
                <a:cs typeface="Calibri"/>
              </a:rPr>
              <a:t> </a:t>
            </a:r>
          </a:p>
          <a:p>
            <a:pPr lvl="1"/>
            <a:r>
              <a:rPr lang="en-US" dirty="0">
                <a:cs typeface="Calibri"/>
              </a:rPr>
              <a:t>These are not the only mechanisms of resistance </a:t>
            </a:r>
          </a:p>
          <a:p>
            <a:pPr lvl="1"/>
            <a:r>
              <a:rPr lang="en-US" dirty="0">
                <a:cs typeface="Calibri"/>
              </a:rPr>
              <a:t>A given bacteria may still be resistant even when these tests result with "Not Detected"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5E09A4-63B7-4F94-A789-2F5A28A50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720053"/>
            <a:ext cx="4765465" cy="141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2384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6622B-0E15-7D2B-37C1-BDC372C25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BioFire</a:t>
            </a:r>
            <a:r>
              <a:rPr lang="en-US" dirty="0">
                <a:cs typeface="Calibri Light"/>
              </a:rPr>
              <a:t> Respiratory and Pneumonia Panels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BD222-2C24-CFA8-CF62-C5D19767FD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6523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Respiratory-EZ panel</a:t>
            </a:r>
          </a:p>
          <a:p>
            <a:pPr lvl="1"/>
            <a:r>
              <a:rPr lang="en-US" dirty="0">
                <a:cs typeface="Calibri"/>
              </a:rPr>
              <a:t>19 targets</a:t>
            </a:r>
          </a:p>
          <a:p>
            <a:pPr lvl="1"/>
            <a:r>
              <a:rPr lang="en-US" dirty="0">
                <a:cs typeface="Calibri"/>
              </a:rPr>
              <a:t>Includes </a:t>
            </a:r>
            <a:r>
              <a:rPr lang="en-US" i="1" dirty="0">
                <a:cs typeface="Calibri"/>
              </a:rPr>
              <a:t>Chlamydia p</a:t>
            </a:r>
            <a:r>
              <a:rPr lang="en-US" dirty="0">
                <a:cs typeface="Calibri"/>
              </a:rPr>
              <a:t>. and </a:t>
            </a:r>
            <a:r>
              <a:rPr lang="en-US" i="1" dirty="0">
                <a:cs typeface="Calibri"/>
              </a:rPr>
              <a:t>Mycoplasma p</a:t>
            </a:r>
            <a:r>
              <a:rPr lang="en-US" dirty="0">
                <a:cs typeface="Calibri"/>
              </a:rPr>
              <a:t>. </a:t>
            </a:r>
          </a:p>
          <a:p>
            <a:endParaRPr lang="en-US" dirty="0">
              <a:cs typeface="Calibri"/>
            </a:endParaRPr>
          </a:p>
        </p:txBody>
      </p:sp>
      <p:pic>
        <p:nvPicPr>
          <p:cNvPr id="4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4CE63862-3609-23DE-9C12-CBA021A455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3836" y="1823697"/>
            <a:ext cx="4069644" cy="421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8105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6622B-0E15-7D2B-37C1-BDC372C25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BioFire</a:t>
            </a:r>
            <a:r>
              <a:rPr lang="en-US" dirty="0">
                <a:cs typeface="Calibri Light"/>
              </a:rPr>
              <a:t> Pneumonia Panel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BD222-2C24-CFA8-CF62-C5D19767FD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7238" y="1590440"/>
            <a:ext cx="496523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Must be ordered separately as "Pneumonia Panel"</a:t>
            </a:r>
          </a:p>
          <a:p>
            <a:r>
              <a:rPr lang="en-US" dirty="0">
                <a:cs typeface="Calibri"/>
              </a:rPr>
              <a:t>Only for tracheal aspirate and BAL samples</a:t>
            </a:r>
          </a:p>
          <a:p>
            <a:r>
              <a:rPr lang="en-US" dirty="0">
                <a:cs typeface="Calibri"/>
              </a:rPr>
              <a:t>33 targets</a:t>
            </a:r>
            <a:endParaRPr lang="en-US" dirty="0"/>
          </a:p>
          <a:p>
            <a:r>
              <a:rPr lang="en-US" dirty="0">
                <a:cs typeface="Calibri"/>
              </a:rPr>
              <a:t>Provides semi-quantitative results for 15 bacterial targets</a:t>
            </a:r>
          </a:p>
          <a:p>
            <a:pPr lvl="1"/>
            <a:r>
              <a:rPr lang="en-US" dirty="0">
                <a:cs typeface="Calibri"/>
              </a:rPr>
              <a:t>Aids determining pathogen vs colonizer</a:t>
            </a: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pic>
        <p:nvPicPr>
          <p:cNvPr id="5" name="Picture 5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3676855D-A3E1-EF2F-9F8E-9B53A39046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141" y="1519907"/>
            <a:ext cx="5678311" cy="450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246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E0D7F-AE7C-1772-71EE-8BA75CEE1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Questions?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52297D-6E86-DB57-1A4A-0E5BDCD833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Please feel free to reach out to Alex Rothenberger, Pharm.D.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cs typeface="Calibri"/>
              </a:rPr>
              <a:t>Email: arothenberger@echd.org</a:t>
            </a:r>
          </a:p>
        </p:txBody>
      </p:sp>
    </p:spTree>
    <p:extLst>
      <p:ext uri="{BB962C8B-B14F-4D97-AF65-F5344CB8AC3E}">
        <p14:creationId xmlns:p14="http://schemas.microsoft.com/office/powerpoint/2010/main" val="13905585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E46C9-2181-9DA3-F85B-BC41C88A1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Continue with Test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EB6AA6-39AD-4020-61AE-3B8E4EBC8E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8703DF-0FB6-E6DC-9B56-0BB76699CE2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https://forms.office.com/r/RhjviVyeT3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0E4868-0B76-8A97-243D-B534A175DF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QR Code</a:t>
            </a:r>
          </a:p>
        </p:txBody>
      </p:sp>
      <p:pic>
        <p:nvPicPr>
          <p:cNvPr id="8" name="Content Placeholder 7" descr="A qr code on a green background&#10;&#10;Description automatically generated">
            <a:extLst>
              <a:ext uri="{FF2B5EF4-FFF2-40B4-BE49-F238E27FC236}">
                <a16:creationId xmlns:a16="http://schemas.microsoft.com/office/drawing/2014/main" id="{9A0BB4F7-81F7-7B79-8043-79CE0CB4332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500" y="2505075"/>
            <a:ext cx="3684588" cy="3684588"/>
          </a:xfrm>
        </p:spPr>
      </p:pic>
    </p:spTree>
    <p:extLst>
      <p:ext uri="{BB962C8B-B14F-4D97-AF65-F5344CB8AC3E}">
        <p14:creationId xmlns:p14="http://schemas.microsoft.com/office/powerpoint/2010/main" val="1640498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E5D39-703F-4DBA-97AD-E4F938B0B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Antimicrobial Stewardship Program (ASP)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E72C5B-448A-4B34-B65A-CFCF704CE0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302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D20F3-71D9-4B19-B6B1-90C3A2B7B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9CD7C-FB25-4B45-A01A-91295DF9B3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/>
              <a:t>Antimicrobial Stewardship Programs (ASP)</a:t>
            </a:r>
          </a:p>
          <a:p>
            <a:pPr lvl="1"/>
            <a:r>
              <a:rPr lang="en-US" sz="2800" dirty="0">
                <a:ea typeface="+mn-lt"/>
                <a:cs typeface="+mn-lt"/>
              </a:rPr>
              <a:t>ASP promotes appropriate use of antimicrobials to</a:t>
            </a:r>
            <a:endParaRPr lang="en-US" sz="700" dirty="0">
              <a:ea typeface="+mn-lt"/>
              <a:cs typeface="+mn-lt"/>
            </a:endParaRPr>
          </a:p>
          <a:p>
            <a:pPr lvl="2"/>
            <a:r>
              <a:rPr lang="en-US" sz="2400" dirty="0">
                <a:ea typeface="+mn-lt"/>
                <a:cs typeface="+mn-lt"/>
              </a:rPr>
              <a:t>Improve infection cure rates</a:t>
            </a:r>
            <a:endParaRPr lang="en-US" sz="600" dirty="0">
              <a:ea typeface="+mn-lt"/>
              <a:cs typeface="+mn-lt"/>
            </a:endParaRPr>
          </a:p>
          <a:p>
            <a:pPr lvl="2"/>
            <a:r>
              <a:rPr lang="en-US" sz="2400">
                <a:ea typeface="+mn-lt"/>
                <a:cs typeface="+mn-lt"/>
              </a:rPr>
              <a:t>Reduce rates of treatment failure</a:t>
            </a:r>
            <a:endParaRPr lang="en-US" sz="600">
              <a:ea typeface="+mn-lt"/>
              <a:cs typeface="+mn-lt"/>
            </a:endParaRPr>
          </a:p>
          <a:p>
            <a:pPr lvl="2"/>
            <a:r>
              <a:rPr lang="en-US" sz="2400" dirty="0">
                <a:ea typeface="+mn-lt"/>
                <a:cs typeface="+mn-lt"/>
              </a:rPr>
              <a:t>Decrease incidence of </a:t>
            </a:r>
            <a:r>
              <a:rPr lang="en-US" sz="2400" i="1" dirty="0">
                <a:ea typeface="+mn-lt"/>
                <a:cs typeface="+mn-lt"/>
              </a:rPr>
              <a:t>C</a:t>
            </a:r>
            <a:r>
              <a:rPr lang="en-US" sz="2400" dirty="0">
                <a:ea typeface="+mn-lt"/>
                <a:cs typeface="+mn-lt"/>
              </a:rPr>
              <a:t>. </a:t>
            </a:r>
            <a:r>
              <a:rPr lang="en-US" sz="2400" i="1" dirty="0">
                <a:ea typeface="+mn-lt"/>
                <a:cs typeface="+mn-lt"/>
              </a:rPr>
              <a:t>diff</a:t>
            </a:r>
            <a:endParaRPr lang="en-US" sz="600" i="1" dirty="0">
              <a:ea typeface="+mn-lt"/>
              <a:cs typeface="+mn-lt"/>
            </a:endParaRPr>
          </a:p>
          <a:p>
            <a:pPr lvl="2"/>
            <a:r>
              <a:rPr lang="en-US" sz="2400" dirty="0">
                <a:ea typeface="+mn-lt"/>
                <a:cs typeface="+mn-lt"/>
              </a:rPr>
              <a:t>Decrease adverse events from medications</a:t>
            </a:r>
            <a:endParaRPr lang="en-US" sz="600" dirty="0">
              <a:ea typeface="+mn-lt"/>
              <a:cs typeface="+mn-lt"/>
            </a:endParaRPr>
          </a:p>
          <a:p>
            <a:pPr lvl="2"/>
            <a:r>
              <a:rPr lang="en-US" sz="2400">
                <a:ea typeface="+mn-lt"/>
                <a:cs typeface="+mn-lt"/>
              </a:rPr>
              <a:t>Decrease antibiotic resistance</a:t>
            </a:r>
            <a:endParaRPr lang="en-US" sz="600">
              <a:ea typeface="+mn-lt"/>
              <a:cs typeface="+mn-lt"/>
            </a:endParaRPr>
          </a:p>
          <a:p>
            <a:pPr lvl="2"/>
            <a:r>
              <a:rPr lang="en-US" sz="2400" dirty="0">
                <a:ea typeface="+mn-lt"/>
                <a:cs typeface="+mn-lt"/>
              </a:rPr>
              <a:t>Reduce hospital LOS and cost</a:t>
            </a:r>
            <a:endParaRPr lang="en-US" sz="600" dirty="0">
              <a:cs typeface="Calibri"/>
            </a:endParaRPr>
          </a:p>
          <a:p>
            <a:pPr lvl="1"/>
            <a:r>
              <a:rPr lang="en-US" sz="2800" dirty="0">
                <a:cs typeface="Calibri"/>
              </a:rPr>
              <a:t>Multidisciplinary team with representation from Pharmacy, ID Physician, Microbiology, Infection Prevention, and Nursing staff</a:t>
            </a:r>
          </a:p>
          <a:p>
            <a:pPr marL="0" indent="0">
              <a:buNone/>
            </a:pP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859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045E8-23B2-4065-82E4-CB15020B5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D0D61-1EB3-4808-905B-11EE339654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/>
              <a:t>Hospitals must have an antimicrobial stewardship program including </a:t>
            </a:r>
            <a:r>
              <a:rPr lang="en-US" dirty="0"/>
              <a:t>the following</a:t>
            </a:r>
            <a:r>
              <a:rPr lang="en-US" sz="2800" dirty="0"/>
              <a:t> core elements:	</a:t>
            </a:r>
          </a:p>
          <a:p>
            <a:pPr marL="457200" lvl="1" indent="0">
              <a:buNone/>
            </a:pPr>
            <a:endParaRPr lang="en-US" sz="1050" dirty="0"/>
          </a:p>
          <a:p>
            <a:pPr marL="1371600" lvl="2" indent="-457200">
              <a:buFont typeface="+mj-lt"/>
              <a:buAutoNum type="arabicPeriod"/>
            </a:pPr>
            <a:r>
              <a:rPr lang="en-US" sz="2400" u="sng" dirty="0"/>
              <a:t>Leadership Commitment:</a:t>
            </a:r>
            <a:r>
              <a:rPr lang="en-US" sz="2400" dirty="0"/>
              <a:t> dedicating resources </a:t>
            </a:r>
            <a:endParaRPr lang="en-US" sz="2400" u="sng" dirty="0">
              <a:cs typeface="Calibri"/>
            </a:endParaRPr>
          </a:p>
          <a:p>
            <a:pPr marL="1371600" lvl="2" indent="-457200">
              <a:buFont typeface="+mj-lt"/>
              <a:buAutoNum type="arabicPeriod"/>
            </a:pPr>
            <a:r>
              <a:rPr lang="en-US" sz="2400" u="sng" dirty="0"/>
              <a:t>Accountability:</a:t>
            </a:r>
            <a:r>
              <a:rPr lang="en-US" sz="2400" dirty="0"/>
              <a:t> appointing a physician or pharmacist leader</a:t>
            </a:r>
            <a:endParaRPr lang="en-US" sz="2400" dirty="0">
              <a:cs typeface="Calibri"/>
            </a:endParaRPr>
          </a:p>
          <a:p>
            <a:pPr marL="1371600" lvl="2" indent="-457200">
              <a:buFont typeface="+mj-lt"/>
              <a:buAutoNum type="arabicPeriod"/>
            </a:pPr>
            <a:r>
              <a:rPr lang="en-US" sz="2400" u="sng" dirty="0"/>
              <a:t>Drug expertise:</a:t>
            </a:r>
            <a:r>
              <a:rPr lang="en-US" sz="2400" dirty="0"/>
              <a:t> appointing a pharmacist leader or co-leader</a:t>
            </a:r>
            <a:endParaRPr lang="en-US" sz="2400" dirty="0">
              <a:cs typeface="Calibri"/>
            </a:endParaRPr>
          </a:p>
          <a:p>
            <a:pPr marL="1371600" lvl="2" indent="-457200">
              <a:buFont typeface="+mj-lt"/>
              <a:buAutoNum type="arabicPeriod"/>
            </a:pPr>
            <a:r>
              <a:rPr lang="en-US" sz="2400" u="sng" dirty="0"/>
              <a:t>Action:</a:t>
            </a:r>
            <a:r>
              <a:rPr lang="en-US" sz="2400" dirty="0"/>
              <a:t> implement interventions to improve antibiotic use</a:t>
            </a:r>
            <a:endParaRPr lang="en-US" sz="2400" dirty="0">
              <a:cs typeface="Calibri"/>
            </a:endParaRPr>
          </a:p>
          <a:p>
            <a:pPr marL="1371600" lvl="2" indent="-457200">
              <a:buFont typeface="+mj-lt"/>
              <a:buAutoNum type="arabicPeriod"/>
            </a:pPr>
            <a:r>
              <a:rPr lang="en-US" sz="2400" u="sng" dirty="0"/>
              <a:t>Tracking:</a:t>
            </a:r>
            <a:r>
              <a:rPr lang="en-US" sz="2400" dirty="0"/>
              <a:t> monitoring prescribing and resistance patterns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400" u="sng" dirty="0"/>
              <a:t>Reporting:</a:t>
            </a:r>
            <a:r>
              <a:rPr lang="en-US" sz="2400" dirty="0"/>
              <a:t> regularly reporting antibiotic use and resistance</a:t>
            </a:r>
            <a:endParaRPr lang="en-US" sz="2400" dirty="0">
              <a:cs typeface="Calibri"/>
            </a:endParaRPr>
          </a:p>
          <a:p>
            <a:pPr marL="1371600" lvl="2" indent="-457200">
              <a:buFont typeface="+mj-lt"/>
              <a:buAutoNum type="arabicPeriod"/>
            </a:pPr>
            <a:r>
              <a:rPr lang="en-US" sz="2400" u="sng" dirty="0"/>
              <a:t>Education:</a:t>
            </a:r>
            <a:r>
              <a:rPr lang="en-US" sz="2400" dirty="0"/>
              <a:t> providing education to medical staff, patients, and families</a:t>
            </a:r>
          </a:p>
        </p:txBody>
      </p:sp>
    </p:spTree>
    <p:extLst>
      <p:ext uri="{BB962C8B-B14F-4D97-AF65-F5344CB8AC3E}">
        <p14:creationId xmlns:p14="http://schemas.microsoft.com/office/powerpoint/2010/main" val="1983370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80658-1DC9-4D02-B293-19144B87C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Effectiveness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A3374D-9C00-43FD-ABCD-DEEAC53DF7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/>
              <a:t>Studies have shown that antimicrobial stewardship programs have many benefits including:</a:t>
            </a:r>
          </a:p>
          <a:p>
            <a:pPr lvl="1"/>
            <a:r>
              <a:rPr lang="en-US" dirty="0"/>
              <a:t>↓ hospital length of stay </a:t>
            </a:r>
          </a:p>
          <a:p>
            <a:pPr lvl="1"/>
            <a:r>
              <a:rPr lang="en-US" dirty="0"/>
              <a:t>↓ antibiotic consumption</a:t>
            </a:r>
          </a:p>
          <a:p>
            <a:pPr lvl="1"/>
            <a:r>
              <a:rPr lang="en-US" dirty="0"/>
              <a:t>↓ use of parenteral broad-spectrum antibiotics or hospital-restricted agents</a:t>
            </a:r>
          </a:p>
          <a:p>
            <a:pPr lvl="1"/>
            <a:r>
              <a:rPr lang="en-US" dirty="0"/>
              <a:t>↓ </a:t>
            </a:r>
            <a:r>
              <a:rPr lang="en-US" dirty="0" err="1"/>
              <a:t>C</a:t>
            </a:r>
            <a:r>
              <a:rPr lang="en-US" i="1" dirty="0" err="1"/>
              <a:t>lostridioides</a:t>
            </a:r>
            <a:r>
              <a:rPr lang="en-US" i="1" dirty="0"/>
              <a:t> difficile </a:t>
            </a:r>
            <a:r>
              <a:rPr lang="en-US" dirty="0"/>
              <a:t>infections</a:t>
            </a:r>
          </a:p>
          <a:p>
            <a:pPr lvl="1"/>
            <a:r>
              <a:rPr lang="en-US" dirty="0"/>
              <a:t>↓ in some multi-drug resistant pathogens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D6D2F6C5-CE49-BE50-4D36-34B3D16789B4}"/>
              </a:ext>
            </a:extLst>
          </p:cNvPr>
          <p:cNvSpPr txBox="1"/>
          <p:nvPr/>
        </p:nvSpPr>
        <p:spPr>
          <a:xfrm>
            <a:off x="675502" y="6311900"/>
            <a:ext cx="9910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Carling P, Fung T, </a:t>
            </a:r>
            <a:r>
              <a:rPr lang="en-US" sz="1200" dirty="0" err="1"/>
              <a:t>Killion</a:t>
            </a:r>
            <a:r>
              <a:rPr lang="en-US" sz="1200" dirty="0"/>
              <a:t> A, </a:t>
            </a:r>
            <a:r>
              <a:rPr lang="en-US" sz="1200" dirty="0" err="1"/>
              <a:t>Terrin</a:t>
            </a:r>
            <a:r>
              <a:rPr lang="en-US" sz="1200" dirty="0"/>
              <a:t> N, and </a:t>
            </a:r>
            <a:r>
              <a:rPr lang="en-US" sz="1200" dirty="0" err="1"/>
              <a:t>Barza</a:t>
            </a:r>
            <a:r>
              <a:rPr lang="en-US" sz="1200" dirty="0"/>
              <a:t> M.  </a:t>
            </a:r>
            <a:r>
              <a:rPr lang="en-US" sz="1200" i="1" dirty="0"/>
              <a:t>Infection Control and Hospital Epidemiology. </a:t>
            </a:r>
            <a:r>
              <a:rPr lang="en-US" sz="1200" dirty="0"/>
              <a:t>2003;24(9): 699-706</a:t>
            </a:r>
          </a:p>
          <a:p>
            <a:r>
              <a:rPr lang="en-US" sz="1200" dirty="0" err="1"/>
              <a:t>Karanika</a:t>
            </a:r>
            <a:r>
              <a:rPr lang="en-US" sz="1200" dirty="0"/>
              <a:t>, S. </a:t>
            </a:r>
            <a:r>
              <a:rPr lang="en-US" sz="1200" dirty="0" err="1"/>
              <a:t>Paudel</a:t>
            </a:r>
            <a:r>
              <a:rPr lang="en-US" sz="1200" dirty="0"/>
              <a:t>, S. </a:t>
            </a:r>
            <a:r>
              <a:rPr lang="en-US" sz="1200" dirty="0" err="1"/>
              <a:t>Grigoras</a:t>
            </a:r>
            <a:r>
              <a:rPr lang="en-US" sz="1200" dirty="0"/>
              <a:t>, C. </a:t>
            </a:r>
            <a:r>
              <a:rPr lang="en-US" sz="1200" i="1" dirty="0"/>
              <a:t>Antimicrobial agents and chemotherapy. </a:t>
            </a:r>
            <a:r>
              <a:rPr lang="en-US" sz="1200" dirty="0"/>
              <a:t>Aug 2016; 60 (8): 4840-4852</a:t>
            </a:r>
          </a:p>
          <a:p>
            <a:endParaRPr lang="en-US" sz="1200" dirty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01785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EF31B-DC0F-40D1-A8E2-8B509559B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75784-1C87-4053-A746-8D69FA236A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Multidisciplinary core team members recommended:</a:t>
            </a:r>
          </a:p>
          <a:p>
            <a:pPr marL="0" indent="0">
              <a:buNone/>
            </a:pPr>
            <a:endParaRPr lang="en-US" sz="1000" dirty="0"/>
          </a:p>
          <a:p>
            <a:pPr lvl="1"/>
            <a:r>
              <a:rPr lang="en-US" sz="2600" dirty="0"/>
              <a:t>Infectious Diseases physician(s)</a:t>
            </a:r>
          </a:p>
          <a:p>
            <a:pPr lvl="1"/>
            <a:r>
              <a:rPr lang="en-US" sz="2600" dirty="0"/>
              <a:t>Clinical pharmacists/pharmacy specialists </a:t>
            </a:r>
          </a:p>
          <a:p>
            <a:pPr lvl="1"/>
            <a:r>
              <a:rPr lang="en-US" sz="2600" dirty="0"/>
              <a:t>Clinical microbiologists </a:t>
            </a:r>
          </a:p>
          <a:p>
            <a:pPr lvl="1"/>
            <a:r>
              <a:rPr lang="en-US" sz="2600" dirty="0"/>
              <a:t>Information technology specialist</a:t>
            </a:r>
          </a:p>
          <a:p>
            <a:pPr lvl="1"/>
            <a:r>
              <a:rPr lang="en-US" sz="2600" dirty="0"/>
              <a:t>Infection control professionals</a:t>
            </a:r>
          </a:p>
          <a:p>
            <a:pPr lvl="1"/>
            <a:r>
              <a:rPr lang="en-US" sz="2600" dirty="0"/>
              <a:t>Hospital epidemiologists</a:t>
            </a:r>
          </a:p>
          <a:p>
            <a:pPr lvl="1"/>
            <a:r>
              <a:rPr lang="en-US" sz="2600" dirty="0"/>
              <a:t>Also requires support of hospital administration, medical staff leadership, and local providers</a:t>
            </a:r>
          </a:p>
        </p:txBody>
      </p:sp>
    </p:spTree>
    <p:extLst>
      <p:ext uri="{BB962C8B-B14F-4D97-AF65-F5344CB8AC3E}">
        <p14:creationId xmlns:p14="http://schemas.microsoft.com/office/powerpoint/2010/main" val="1163757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8EE7C-7BE1-4B9B-8303-EB49BBB7F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48223-060F-42C0-9A9F-0948FDA9E6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3403"/>
            <a:ext cx="10515600" cy="4351338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buSzPct val="85000"/>
            </a:pPr>
            <a:r>
              <a:rPr lang="en-US" dirty="0"/>
              <a:t>Policy MCH-2112 </a:t>
            </a:r>
            <a:endParaRPr lang="en-US"/>
          </a:p>
          <a:p>
            <a:pPr lvl="1">
              <a:lnSpc>
                <a:spcPct val="120000"/>
              </a:lnSpc>
              <a:spcBef>
                <a:spcPct val="20000"/>
              </a:spcBef>
              <a:buSzPct val="85000"/>
            </a:pPr>
            <a:r>
              <a:rPr lang="en-US" dirty="0"/>
              <a:t>Committed to establishing policies and procedures that meet DNV standards</a:t>
            </a:r>
          </a:p>
          <a:p>
            <a:pPr>
              <a:lnSpc>
                <a:spcPct val="120000"/>
              </a:lnSpc>
              <a:spcBef>
                <a:spcPct val="20000"/>
              </a:spcBef>
              <a:buSzPct val="85000"/>
            </a:pPr>
            <a:r>
              <a:rPr lang="en-US" dirty="0"/>
              <a:t>MCH program supported by administration and the members include:</a:t>
            </a:r>
          </a:p>
          <a:p>
            <a:pPr lvl="1">
              <a:lnSpc>
                <a:spcPct val="120000"/>
              </a:lnSpc>
              <a:spcBef>
                <a:spcPct val="20000"/>
              </a:spcBef>
              <a:buSzPct val="85000"/>
            </a:pPr>
            <a:r>
              <a:rPr lang="en-US" dirty="0"/>
              <a:t>Infectious disease physicians: Dr. Pablo Feuillet and Dr. Eduardo Morfa</a:t>
            </a:r>
            <a:endParaRPr lang="en-US" dirty="0">
              <a:cs typeface="Calibri"/>
            </a:endParaRPr>
          </a:p>
          <a:p>
            <a:pPr lvl="1">
              <a:lnSpc>
                <a:spcPct val="120000"/>
              </a:lnSpc>
              <a:spcBef>
                <a:spcPct val="20000"/>
              </a:spcBef>
              <a:buSzPct val="85000"/>
            </a:pPr>
            <a:r>
              <a:rPr lang="en-US" dirty="0"/>
              <a:t>Pharmacy dept: Alex Rothenberger, Pharm.D.</a:t>
            </a:r>
            <a:endParaRPr lang="en-US" dirty="0">
              <a:cs typeface="Calibri"/>
            </a:endParaRPr>
          </a:p>
          <a:p>
            <a:pPr lvl="1">
              <a:lnSpc>
                <a:spcPct val="120000"/>
              </a:lnSpc>
              <a:spcBef>
                <a:spcPct val="20000"/>
              </a:spcBef>
              <a:buSzPct val="85000"/>
            </a:pPr>
            <a:r>
              <a:rPr lang="en-US" dirty="0">
                <a:cs typeface="Calibri"/>
              </a:rPr>
              <a:t>Microbiology: </a:t>
            </a:r>
            <a:r>
              <a:rPr lang="en-US" dirty="0">
                <a:ea typeface="+mn-lt"/>
                <a:cs typeface="+mn-lt"/>
              </a:rPr>
              <a:t>Joselito </a:t>
            </a:r>
            <a:r>
              <a:rPr lang="en-US" dirty="0" err="1">
                <a:ea typeface="+mn-lt"/>
                <a:cs typeface="+mn-lt"/>
              </a:rPr>
              <a:t>Laguesma</a:t>
            </a:r>
            <a:r>
              <a:rPr lang="en-US" dirty="0">
                <a:ea typeface="+mn-lt"/>
                <a:cs typeface="+mn-lt"/>
              </a:rPr>
              <a:t> </a:t>
            </a:r>
          </a:p>
          <a:p>
            <a:pPr lvl="1">
              <a:lnSpc>
                <a:spcPct val="120000"/>
              </a:lnSpc>
              <a:spcBef>
                <a:spcPct val="20000"/>
              </a:spcBef>
              <a:buSzPct val="85000"/>
            </a:pPr>
            <a:r>
              <a:rPr lang="en-US" dirty="0">
                <a:ea typeface="+mn-lt"/>
                <a:cs typeface="+mn-lt"/>
              </a:rPr>
              <a:t>Infection Prevention: Brenda Dalrymple </a:t>
            </a:r>
          </a:p>
          <a:p>
            <a:pPr lvl="1">
              <a:lnSpc>
                <a:spcPct val="120000"/>
              </a:lnSpc>
              <a:spcBef>
                <a:spcPct val="20000"/>
              </a:spcBef>
              <a:buSzPct val="85000"/>
            </a:pPr>
            <a:r>
              <a:rPr lang="en-US" dirty="0"/>
              <a:t>Pharmacists, laboratory personnel, nurses, physicians, and infection control staff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96835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8a49c1f-b9ab-4787-8f09-4327b7e647d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DA0AD1CCE99645B2315C18C5E5B9EA" ma:contentTypeVersion="16" ma:contentTypeDescription="Create a new document." ma:contentTypeScope="" ma:versionID="2efbb9b7eb23e27463f2fc6eecf199b2">
  <xsd:schema xmlns:xsd="http://www.w3.org/2001/XMLSchema" xmlns:xs="http://www.w3.org/2001/XMLSchema" xmlns:p="http://schemas.microsoft.com/office/2006/metadata/properties" xmlns:ns3="78a49c1f-b9ab-4787-8f09-4327b7e647d8" xmlns:ns4="264b4929-2227-4809-bb77-13d059644edc" targetNamespace="http://schemas.microsoft.com/office/2006/metadata/properties" ma:root="true" ma:fieldsID="d5bdb40670f21cbc404e1501098bd99b" ns3:_="" ns4:_="">
    <xsd:import namespace="78a49c1f-b9ab-4787-8f09-4327b7e647d8"/>
    <xsd:import namespace="264b4929-2227-4809-bb77-13d059644ed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OCR" minOccurs="0"/>
                <xsd:element ref="ns3:_activity" minOccurs="0"/>
                <xsd:element ref="ns3:MediaServiceObjectDetectorVersion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a49c1f-b9ab-4787-8f09-4327b7e647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4b4929-2227-4809-bb77-13d059644ed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BD4FDF1-71FD-4F23-BED8-7E39084AB599}">
  <ds:schemaRefs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264b4929-2227-4809-bb77-13d059644edc"/>
    <ds:schemaRef ds:uri="http://purl.org/dc/elements/1.1/"/>
    <ds:schemaRef ds:uri="http://purl.org/dc/terms/"/>
    <ds:schemaRef ds:uri="78a49c1f-b9ab-4787-8f09-4327b7e647d8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1BD07E2-B7DC-4132-81CC-551CCC0C851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B6155C2-1606-4FDF-950A-66388BF45E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a49c1f-b9ab-4787-8f09-4327b7e647d8"/>
    <ds:schemaRef ds:uri="264b4929-2227-4809-bb77-13d059644e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1363</TotalTime>
  <Words>1267</Words>
  <Application>Microsoft Office PowerPoint</Application>
  <PresentationFormat>Widescreen</PresentationFormat>
  <Paragraphs>165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Meiryo</vt:lpstr>
      <vt:lpstr>Arial</vt:lpstr>
      <vt:lpstr>Calibri</vt:lpstr>
      <vt:lpstr>Calibri Light</vt:lpstr>
      <vt:lpstr>Courier New</vt:lpstr>
      <vt:lpstr>Office Theme</vt:lpstr>
      <vt:lpstr>Antimicrobial Stewardship Annual Update </vt:lpstr>
      <vt:lpstr>Teaching Objectives</vt:lpstr>
      <vt:lpstr>Learning Objectives </vt:lpstr>
      <vt:lpstr>Antimicrobial Stewardship Program (ASP)</vt:lpstr>
      <vt:lpstr>Definition</vt:lpstr>
      <vt:lpstr>DNV</vt:lpstr>
      <vt:lpstr>Effectiveness </vt:lpstr>
      <vt:lpstr>Members</vt:lpstr>
      <vt:lpstr>Policies</vt:lpstr>
      <vt:lpstr>Policies </vt:lpstr>
      <vt:lpstr>MCH Antibiogram</vt:lpstr>
      <vt:lpstr>Antibiogram Methodology </vt:lpstr>
      <vt:lpstr>Antibiogram Location</vt:lpstr>
      <vt:lpstr>PowerPoint Presentation</vt:lpstr>
      <vt:lpstr>Antibiogram</vt:lpstr>
      <vt:lpstr>Antibiogram</vt:lpstr>
      <vt:lpstr>Antibiogram</vt:lpstr>
      <vt:lpstr>PowerPoint Presentation</vt:lpstr>
      <vt:lpstr>PowerPoint Presentation</vt:lpstr>
      <vt:lpstr>2023 Antibiograms </vt:lpstr>
      <vt:lpstr>How to use </vt:lpstr>
      <vt:lpstr>PowerPoint Presentation</vt:lpstr>
      <vt:lpstr>PowerPoint Presentation</vt:lpstr>
      <vt:lpstr>PowerPoint Presentation</vt:lpstr>
      <vt:lpstr>PowerPoint Presentation</vt:lpstr>
      <vt:lpstr>How to read a culture and sensitivity report </vt:lpstr>
      <vt:lpstr>Susceptibility reports </vt:lpstr>
      <vt:lpstr>Susceptibility reports </vt:lpstr>
      <vt:lpstr>Susceptibility reports </vt:lpstr>
      <vt:lpstr>Susceptibility reports </vt:lpstr>
      <vt:lpstr>BioFire</vt:lpstr>
      <vt:lpstr>Understanding BioFire </vt:lpstr>
      <vt:lpstr>BioFire BCID2</vt:lpstr>
      <vt:lpstr>BioFire BCID2 Resistance Marker Tests </vt:lpstr>
      <vt:lpstr>BioFire BCID2 Resistance Marker Tests </vt:lpstr>
      <vt:lpstr>BioFire Respiratory and Pneumonia Panels</vt:lpstr>
      <vt:lpstr>BioFire Pneumonia Panel</vt:lpstr>
      <vt:lpstr>Questions?</vt:lpstr>
      <vt:lpstr>Continue with Test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Antimicrobial Stewardship Continuing Medical Education</dc:title>
  <dc:creator>Miguel Rivera</dc:creator>
  <cp:lastModifiedBy>Amanda Everett</cp:lastModifiedBy>
  <cp:revision>713</cp:revision>
  <dcterms:created xsi:type="dcterms:W3CDTF">2023-04-11T22:30:33Z</dcterms:created>
  <dcterms:modified xsi:type="dcterms:W3CDTF">2024-01-19T17:23:25Z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0x010100F1DA0AD1CCE99645B2315C18C5E5B9EA</vt:lpwstr>
  </property>
</Properties>
</file>